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7" r:id="rId10"/>
    <p:sldId id="264" r:id="rId11"/>
    <p:sldId id="268" r:id="rId12"/>
    <p:sldId id="265" r:id="rId13"/>
    <p:sldId id="269" r:id="rId14"/>
    <p:sldId id="270" r:id="rId15"/>
    <p:sldId id="271" r:id="rId16"/>
    <p:sldId id="272" r:id="rId17"/>
    <p:sldId id="273" r:id="rId18"/>
    <p:sldId id="275" r:id="rId19"/>
    <p:sldId id="274" r:id="rId20"/>
    <p:sldId id="276" r:id="rId21"/>
    <p:sldId id="277" r:id="rId22"/>
    <p:sldId id="278" r:id="rId23"/>
    <p:sldId id="279" r:id="rId24"/>
    <p:sldId id="280" r:id="rId25"/>
    <p:sldId id="281" r:id="rId26"/>
    <p:sldId id="282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542"/>
    <p:restoredTop sz="96327"/>
  </p:normalViewPr>
  <p:slideViewPr>
    <p:cSldViewPr snapToGrid="0">
      <p:cViewPr varScale="1">
        <p:scale>
          <a:sx n="140" d="100"/>
          <a:sy n="140" d="100"/>
        </p:scale>
        <p:origin x="50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2/21/23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2/21/23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2/21/23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2/21/23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2/21/23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2/21/23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 de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2/21/23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2/21/23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2/21/23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2/21/23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2/21/23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2/21/23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2/21/23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2/21/23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2/21/23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2/21/23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2/21/23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2/21/23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7A088EB-02EE-755B-2545-5699BAE07D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28643" y="1113282"/>
            <a:ext cx="6139431" cy="2396681"/>
          </a:xfrm>
        </p:spPr>
        <p:txBody>
          <a:bodyPr>
            <a:normAutofit/>
          </a:bodyPr>
          <a:lstStyle/>
          <a:p>
            <a:r>
              <a:rPr lang="pt-BR" dirty="0"/>
              <a:t>Projeto integrador módulo </a:t>
            </a:r>
            <a:r>
              <a:rPr lang="pt-BR" dirty="0" err="1"/>
              <a:t>ii</a:t>
            </a:r>
            <a:br>
              <a:rPr lang="pt-BR" dirty="0"/>
            </a:br>
            <a:r>
              <a:rPr lang="pt-BR" dirty="0" err="1"/>
              <a:t>Machine</a:t>
            </a:r>
            <a:r>
              <a:rPr lang="pt-BR" dirty="0"/>
              <a:t> Learning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21883FF-6142-20A7-D6E7-922F915121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28785" y="3602038"/>
            <a:ext cx="6175347" cy="2052720"/>
          </a:xfrm>
        </p:spPr>
        <p:txBody>
          <a:bodyPr>
            <a:normAutofit fontScale="92500" lnSpcReduction="20000"/>
          </a:bodyPr>
          <a:lstStyle/>
          <a:p>
            <a:r>
              <a:rPr lang="pt-BR" dirty="0"/>
              <a:t>Prof. Dr. : Daniel Xavier</a:t>
            </a:r>
          </a:p>
          <a:p>
            <a:r>
              <a:rPr lang="pt-BR" dirty="0"/>
              <a:t>Prof. Dr. : Rafael gomes de </a:t>
            </a:r>
            <a:r>
              <a:rPr lang="pt-BR" dirty="0" err="1"/>
              <a:t>aquino</a:t>
            </a:r>
            <a:endParaRPr lang="pt-BR" dirty="0"/>
          </a:p>
          <a:p>
            <a:r>
              <a:rPr lang="pt-BR" dirty="0"/>
              <a:t>Alunos: </a:t>
            </a:r>
          </a:p>
          <a:p>
            <a:r>
              <a:rPr lang="pt-BR" dirty="0"/>
              <a:t>	</a:t>
            </a:r>
            <a:r>
              <a:rPr lang="pt-BR" dirty="0" err="1"/>
              <a:t>lucas</a:t>
            </a:r>
            <a:r>
              <a:rPr lang="pt-BR" dirty="0"/>
              <a:t> Tadeu </a:t>
            </a:r>
            <a:r>
              <a:rPr lang="pt-BR" dirty="0" err="1"/>
              <a:t>studart</a:t>
            </a:r>
            <a:r>
              <a:rPr lang="pt-BR" dirty="0"/>
              <a:t> de carvalho</a:t>
            </a:r>
          </a:p>
          <a:p>
            <a:r>
              <a:rPr lang="pt-BR" dirty="0"/>
              <a:t>	marcos rodrigues </a:t>
            </a:r>
            <a:r>
              <a:rPr lang="pt-BR" dirty="0" err="1"/>
              <a:t>brugnaro</a:t>
            </a:r>
            <a:endParaRPr lang="pt-BR" dirty="0"/>
          </a:p>
        </p:txBody>
      </p:sp>
      <p:sp>
        <p:nvSpPr>
          <p:cNvPr id="10" name="Round Diagonal Corner Rectangle 6">
            <a:extLst>
              <a:ext uri="{FF2B5EF4-FFF2-40B4-BE49-F238E27FC236}">
                <a16:creationId xmlns:a16="http://schemas.microsoft.com/office/drawing/2014/main" id="{CB130D74-9A04-42D9-91F9-699BA7DCE2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4579" y="808057"/>
            <a:ext cx="3821429" cy="5234394"/>
          </a:xfrm>
          <a:prstGeom prst="round2DiagRect">
            <a:avLst>
              <a:gd name="adj1" fmla="val 11323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m 4" descr="Uma imagem contendo objeto, relógio, bola&#10;&#10;Descrição gerada automaticamente">
            <a:extLst>
              <a:ext uri="{FF2B5EF4-FFF2-40B4-BE49-F238E27FC236}">
                <a16:creationId xmlns:a16="http://schemas.microsoft.com/office/drawing/2014/main" id="{B3CF715E-F994-AC0D-0EE3-418066F237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844" b="-2"/>
          <a:stretch/>
        </p:blipFill>
        <p:spPr>
          <a:xfrm>
            <a:off x="1135974" y="1136606"/>
            <a:ext cx="3178638" cy="4577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8034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1292614-E0FD-018A-23DE-51804AC53E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6" y="618518"/>
            <a:ext cx="2851417" cy="1478570"/>
          </a:xfrm>
        </p:spPr>
        <p:txBody>
          <a:bodyPr>
            <a:normAutofit/>
          </a:bodyPr>
          <a:lstStyle/>
          <a:p>
            <a:r>
              <a:rPr lang="pt-BR" sz="3200">
                <a:solidFill>
                  <a:srgbClr val="FFFFFF"/>
                </a:solidFill>
              </a:rPr>
              <a:t>amazon sagemaker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DE1FA69-DC3F-B2BF-B54E-BD88C7512F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620" y="2249487"/>
            <a:ext cx="2862444" cy="3957302"/>
          </a:xfrm>
        </p:spPr>
        <p:txBody>
          <a:bodyPr>
            <a:normAutofit/>
          </a:bodyPr>
          <a:lstStyle/>
          <a:p>
            <a:r>
              <a:rPr lang="pt-BR" sz="1400">
                <a:solidFill>
                  <a:srgbClr val="FFFFFF"/>
                </a:solidFill>
              </a:rPr>
              <a:t>Utilizamos o serviço Amazon Sagemaker para conectar com o repositório onde versionamos o jupyter notebook desenvolvido.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9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1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6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5" name="Imagem 4">
            <a:extLst>
              <a:ext uri="{FF2B5EF4-FFF2-40B4-BE49-F238E27FC236}">
                <a16:creationId xmlns:a16="http://schemas.microsoft.com/office/drawing/2014/main" id="{36E0ACE9-C38B-62E4-3E2D-F0ECAE3269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3335" y="1620838"/>
            <a:ext cx="6844045" cy="3387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1212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846649B-5F9F-4857-1610-797EE3D643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Importação de bibliotecas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984F6D5-668E-60BC-18F7-B553CC029D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1605" y="1776213"/>
            <a:ext cx="6211186" cy="4807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4071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0F90E3-4ECF-FEBE-82B0-7443197097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Carregamento dos </a:t>
            </a:r>
            <a:r>
              <a:rPr lang="pt-BR" dirty="0" err="1"/>
              <a:t>datasets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0F5E51E-EC35-87A3-DBF6-9DE6234F37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Observem que estamos carregando os </a:t>
            </a:r>
            <a:r>
              <a:rPr lang="pt-BR" dirty="0" err="1"/>
              <a:t>datasets</a:t>
            </a:r>
            <a:r>
              <a:rPr lang="pt-BR" dirty="0"/>
              <a:t> com extensão .parquet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1EF227D-47B6-1113-F9D3-873B52D1FF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2312" y="2889793"/>
            <a:ext cx="9875099" cy="2585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0612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109FDDF-F2F2-8B70-3598-AFEC058E8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Análise exploratória dos dados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4D16D08-249E-5D28-A7F7-BC0ACA22B6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13" y="1863503"/>
            <a:ext cx="7772400" cy="349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9371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D54FE75-5AA7-4AB9-3B2F-C42ED3527E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Mapa de calor com correlações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2A1A5B1-E4B3-9BD2-6C9A-2006714CE8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Observamos correlações entre as </a:t>
            </a:r>
            <a:r>
              <a:rPr lang="pt-BR" dirty="0" err="1"/>
              <a:t>features</a:t>
            </a:r>
            <a:r>
              <a:rPr lang="pt-BR" dirty="0"/>
              <a:t>:</a:t>
            </a:r>
          </a:p>
          <a:p>
            <a:r>
              <a:rPr lang="pt-BR" dirty="0"/>
              <a:t> </a:t>
            </a:r>
            <a:r>
              <a:rPr lang="pt-BR" dirty="0" err="1"/>
              <a:t>price_range</a:t>
            </a:r>
            <a:r>
              <a:rPr lang="pt-BR" dirty="0"/>
              <a:t> e </a:t>
            </a:r>
            <a:r>
              <a:rPr lang="pt-BR" dirty="0" err="1"/>
              <a:t>ram</a:t>
            </a:r>
            <a:endParaRPr lang="pt-BR" dirty="0"/>
          </a:p>
          <a:p>
            <a:r>
              <a:rPr lang="pt-BR" dirty="0" err="1"/>
              <a:t>sc_h</a:t>
            </a:r>
            <a:r>
              <a:rPr lang="pt-BR" dirty="0"/>
              <a:t> e </a:t>
            </a:r>
            <a:r>
              <a:rPr lang="pt-BR" dirty="0" err="1"/>
              <a:t>pol</a:t>
            </a:r>
            <a:endParaRPr lang="pt-BR" dirty="0"/>
          </a:p>
          <a:p>
            <a:endParaRPr lang="pt-BR" dirty="0"/>
          </a:p>
          <a:p>
            <a:pPr marL="0" indent="0">
              <a:buNone/>
            </a:pPr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6A054F9-2459-86B6-9566-68A00957FF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12" y="4068191"/>
            <a:ext cx="7772400" cy="118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9878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BE4DFF-014B-2C2F-5DC9-436E808DD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Mapa de calor com correlações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9760CCF-70FA-B8E5-10BA-E032CDB161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5271" y="1744251"/>
            <a:ext cx="8098281" cy="4765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3450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E5A139C-586F-C93F-52A1-5AD2BE052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6" y="618518"/>
            <a:ext cx="2851417" cy="1478570"/>
          </a:xfrm>
        </p:spPr>
        <p:txBody>
          <a:bodyPr>
            <a:normAutofit/>
          </a:bodyPr>
          <a:lstStyle/>
          <a:p>
            <a:r>
              <a:rPr lang="pt-BR" sz="3200">
                <a:solidFill>
                  <a:srgbClr val="FFFFFF"/>
                </a:solidFill>
              </a:rPr>
              <a:t>Verificando correlação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9253E6A-657B-1F8E-098E-6F91D35B7D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620" y="2249487"/>
            <a:ext cx="2862444" cy="3957302"/>
          </a:xfrm>
        </p:spPr>
        <p:txBody>
          <a:bodyPr>
            <a:normAutofit/>
          </a:bodyPr>
          <a:lstStyle/>
          <a:p>
            <a:r>
              <a:rPr lang="pt-BR" sz="1400" dirty="0">
                <a:solidFill>
                  <a:srgbClr val="FFFFFF"/>
                </a:solidFill>
              </a:rPr>
              <a:t>Verificamos a correlação de todas as </a:t>
            </a:r>
            <a:r>
              <a:rPr lang="pt-BR" sz="1400" dirty="0" err="1">
                <a:solidFill>
                  <a:srgbClr val="FFFFFF"/>
                </a:solidFill>
              </a:rPr>
              <a:t>features</a:t>
            </a:r>
            <a:r>
              <a:rPr lang="pt-BR" sz="1400" dirty="0">
                <a:solidFill>
                  <a:srgbClr val="FFFFFF"/>
                </a:solidFill>
              </a:rPr>
              <a:t> com </a:t>
            </a:r>
            <a:r>
              <a:rPr lang="pt-BR" sz="1400" dirty="0" err="1">
                <a:solidFill>
                  <a:srgbClr val="FFFFFF"/>
                </a:solidFill>
              </a:rPr>
              <a:t>price_range</a:t>
            </a:r>
            <a:r>
              <a:rPr lang="pt-BR" sz="1400" dirty="0">
                <a:solidFill>
                  <a:srgbClr val="FFFFFF"/>
                </a:solidFill>
              </a:rPr>
              <a:t> após processo de </a:t>
            </a:r>
            <a:r>
              <a:rPr lang="pt-BR" sz="1400" dirty="0" err="1">
                <a:solidFill>
                  <a:srgbClr val="FFFFFF"/>
                </a:solidFill>
              </a:rPr>
              <a:t>feature</a:t>
            </a:r>
            <a:r>
              <a:rPr lang="pt-BR" sz="1400" dirty="0">
                <a:solidFill>
                  <a:srgbClr val="FFFFFF"/>
                </a:solidFill>
              </a:rPr>
              <a:t> </a:t>
            </a:r>
            <a:r>
              <a:rPr lang="pt-BR" sz="1400" dirty="0" err="1">
                <a:solidFill>
                  <a:srgbClr val="FFFFFF"/>
                </a:solidFill>
              </a:rPr>
              <a:t>engineering</a:t>
            </a:r>
            <a:endParaRPr lang="pt-BR" sz="1400" dirty="0">
              <a:solidFill>
                <a:srgbClr val="FFFFFF"/>
              </a:solidFill>
            </a:endParaRPr>
          </a:p>
          <a:p>
            <a:r>
              <a:rPr lang="pt-BR" sz="1400" dirty="0">
                <a:solidFill>
                  <a:srgbClr val="FFFFFF"/>
                </a:solidFill>
              </a:rPr>
              <a:t>Observamos que a memória </a:t>
            </a:r>
            <a:r>
              <a:rPr lang="pt-BR" sz="1400" dirty="0" err="1">
                <a:solidFill>
                  <a:srgbClr val="FFFFFF"/>
                </a:solidFill>
              </a:rPr>
              <a:t>ram</a:t>
            </a:r>
            <a:r>
              <a:rPr lang="pt-BR" sz="1400" dirty="0">
                <a:solidFill>
                  <a:srgbClr val="FFFFFF"/>
                </a:solidFill>
              </a:rPr>
              <a:t> (</a:t>
            </a:r>
            <a:r>
              <a:rPr lang="pt-BR" sz="1400" dirty="0" err="1">
                <a:solidFill>
                  <a:srgbClr val="FFFFFF"/>
                </a:solidFill>
              </a:rPr>
              <a:t>ram</a:t>
            </a:r>
            <a:r>
              <a:rPr lang="pt-BR" sz="1400" dirty="0">
                <a:solidFill>
                  <a:srgbClr val="FFFFFF"/>
                </a:solidFill>
              </a:rPr>
              <a:t>) do dispositivo tem uma forte correlação com o valor do dispositivo (</a:t>
            </a:r>
            <a:r>
              <a:rPr lang="pt-BR" sz="1400" dirty="0" err="1">
                <a:solidFill>
                  <a:srgbClr val="FFFFFF"/>
                </a:solidFill>
              </a:rPr>
              <a:t>price_range</a:t>
            </a:r>
            <a:r>
              <a:rPr lang="pt-BR" sz="1400" dirty="0">
                <a:solidFill>
                  <a:srgbClr val="FFFFFF"/>
                </a:solidFill>
              </a:rPr>
              <a:t>)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8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0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5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4" name="Imagem 3">
            <a:extLst>
              <a:ext uri="{FF2B5EF4-FFF2-40B4-BE49-F238E27FC236}">
                <a16:creationId xmlns:a16="http://schemas.microsoft.com/office/drawing/2014/main" id="{186C33A2-12E5-EB94-DB70-05897615CE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0126" y="643467"/>
            <a:ext cx="6747348" cy="5566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0010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2E4E997-8672-4FFD-B8EC-9932A8E47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FE6BA9E6-1D9E-4D30-B528-D49FA1342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16C8CCC5-005E-E9B2-91DE-DBA1B05E6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4459286" cy="1478570"/>
          </a:xfrm>
        </p:spPr>
        <p:txBody>
          <a:bodyPr>
            <a:normAutofit/>
          </a:bodyPr>
          <a:lstStyle/>
          <a:p>
            <a:r>
              <a:rPr lang="pt-BR" sz="3000" dirty="0"/>
              <a:t>Aplicação de Modelos não supervisionados </a:t>
            </a:r>
            <a:r>
              <a:rPr lang="pt-BR" sz="3000" dirty="0" err="1"/>
              <a:t>Elbow</a:t>
            </a:r>
            <a:r>
              <a:rPr lang="pt-BR" sz="3000" dirty="0"/>
              <a:t> </a:t>
            </a:r>
            <a:r>
              <a:rPr lang="pt-BR" sz="3000" dirty="0" err="1"/>
              <a:t>Method</a:t>
            </a:r>
            <a:endParaRPr lang="pt-BR" sz="3000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9384952-B821-78A0-F5F5-9E96947310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4459287" cy="3965046"/>
          </a:xfrm>
        </p:spPr>
        <p:txBody>
          <a:bodyPr>
            <a:normAutofit/>
          </a:bodyPr>
          <a:lstStyle/>
          <a:p>
            <a:r>
              <a:rPr lang="pt-BR" sz="2000" dirty="0"/>
              <a:t>Exploração dos valores de </a:t>
            </a:r>
            <a:r>
              <a:rPr lang="pt-BR" sz="2000" dirty="0" err="1"/>
              <a:t>k</a:t>
            </a:r>
            <a:r>
              <a:rPr lang="pt-BR" sz="2000" dirty="0"/>
              <a:t> que melhor traduzem os clusters;</a:t>
            </a:r>
          </a:p>
          <a:p>
            <a:r>
              <a:rPr lang="pt-BR" sz="2000" dirty="0"/>
              <a:t>Observamos que para </a:t>
            </a:r>
            <a:r>
              <a:rPr lang="pt-BR" sz="2000" dirty="0" err="1"/>
              <a:t>k</a:t>
            </a:r>
            <a:r>
              <a:rPr lang="pt-BR" sz="2000" dirty="0"/>
              <a:t>=3 temos um suposto valor ótimo;</a:t>
            </a:r>
          </a:p>
          <a:p>
            <a:r>
              <a:rPr lang="pt-BR" sz="2000" dirty="0"/>
              <a:t>Para valores maiores que </a:t>
            </a:r>
            <a:r>
              <a:rPr lang="pt-BR" sz="2000" dirty="0" err="1"/>
              <a:t>k</a:t>
            </a:r>
            <a:r>
              <a:rPr lang="pt-BR" sz="2000" dirty="0"/>
              <a:t> aumentamos bastante o custo computacional para uma baixa redução do erro quadrático (custo). 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53E4DEE-E996-40F8-8635-0FF43D734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5" name="Rectangle 5">
              <a:extLst>
                <a:ext uri="{FF2B5EF4-FFF2-40B4-BE49-F238E27FC236}">
                  <a16:creationId xmlns:a16="http://schemas.microsoft.com/office/drawing/2014/main" id="{08BD1D3E-43CE-49EB-A424-0738950C64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E9182037-E3FA-489A-95D5-29E424842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E8864E76-AD7F-4BEE-B3F6-A78FA42AE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8AD071B3-046D-4479-91FE-01E9AD7C8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91D776F5-E902-4A4D-A75D-A46E063C9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EBED8F24-A998-4952-AB68-E2074F074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74D7A646-8CDC-49B3-9C44-3EF38DB426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2">
              <a:extLst>
                <a:ext uri="{FF2B5EF4-FFF2-40B4-BE49-F238E27FC236}">
                  <a16:creationId xmlns:a16="http://schemas.microsoft.com/office/drawing/2014/main" id="{D4E99D14-E4F4-419B-9AAF-8D1CEAB28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3">
              <a:extLst>
                <a:ext uri="{FF2B5EF4-FFF2-40B4-BE49-F238E27FC236}">
                  <a16:creationId xmlns:a16="http://schemas.microsoft.com/office/drawing/2014/main" id="{377E106C-5445-4A52-9F7E-DA17387442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4">
              <a:extLst>
                <a:ext uri="{FF2B5EF4-FFF2-40B4-BE49-F238E27FC236}">
                  <a16:creationId xmlns:a16="http://schemas.microsoft.com/office/drawing/2014/main" id="{752BFE96-D378-4BAE-A64B-F851A34C4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5">
              <a:extLst>
                <a:ext uri="{FF2B5EF4-FFF2-40B4-BE49-F238E27FC236}">
                  <a16:creationId xmlns:a16="http://schemas.microsoft.com/office/drawing/2014/main" id="{B88FFB19-5A5E-4078-B467-9D4ABD21BD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Line 16">
              <a:extLst>
                <a:ext uri="{FF2B5EF4-FFF2-40B4-BE49-F238E27FC236}">
                  <a16:creationId xmlns:a16="http://schemas.microsoft.com/office/drawing/2014/main" id="{11042975-3D19-4728-BCDA-D3F5CD633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7" name="Freeform 17">
              <a:extLst>
                <a:ext uri="{FF2B5EF4-FFF2-40B4-BE49-F238E27FC236}">
                  <a16:creationId xmlns:a16="http://schemas.microsoft.com/office/drawing/2014/main" id="{A28972BD-D2E1-4DCA-A907-2E3B6F606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8">
              <a:extLst>
                <a:ext uri="{FF2B5EF4-FFF2-40B4-BE49-F238E27FC236}">
                  <a16:creationId xmlns:a16="http://schemas.microsoft.com/office/drawing/2014/main" id="{1C806824-5C2D-4747-B038-69EE4074B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9">
              <a:extLst>
                <a:ext uri="{FF2B5EF4-FFF2-40B4-BE49-F238E27FC236}">
                  <a16:creationId xmlns:a16="http://schemas.microsoft.com/office/drawing/2014/main" id="{3B33F710-16D7-4F48-BFCA-66C9CA235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0">
              <a:extLst>
                <a:ext uri="{FF2B5EF4-FFF2-40B4-BE49-F238E27FC236}">
                  <a16:creationId xmlns:a16="http://schemas.microsoft.com/office/drawing/2014/main" id="{6C8C8ED4-90FA-4E97-AAF0-D5D51E6A9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Rectangle 21">
              <a:extLst>
                <a:ext uri="{FF2B5EF4-FFF2-40B4-BE49-F238E27FC236}">
                  <a16:creationId xmlns:a16="http://schemas.microsoft.com/office/drawing/2014/main" id="{6C5EB9C1-B25F-4172-8A96-5950ECC828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2" name="Freeform 22">
              <a:extLst>
                <a:ext uri="{FF2B5EF4-FFF2-40B4-BE49-F238E27FC236}">
                  <a16:creationId xmlns:a16="http://schemas.microsoft.com/office/drawing/2014/main" id="{097E6E8A-9373-4655-882B-21715CCE9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3">
              <a:extLst>
                <a:ext uri="{FF2B5EF4-FFF2-40B4-BE49-F238E27FC236}">
                  <a16:creationId xmlns:a16="http://schemas.microsoft.com/office/drawing/2014/main" id="{EB8CC766-1206-4372-ACAF-8230AF4D54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4">
              <a:extLst>
                <a:ext uri="{FF2B5EF4-FFF2-40B4-BE49-F238E27FC236}">
                  <a16:creationId xmlns:a16="http://schemas.microsoft.com/office/drawing/2014/main" id="{1C8E2511-2489-47B2-9C19-C410910DD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5">
              <a:extLst>
                <a:ext uri="{FF2B5EF4-FFF2-40B4-BE49-F238E27FC236}">
                  <a16:creationId xmlns:a16="http://schemas.microsoft.com/office/drawing/2014/main" id="{D7820196-0A47-47EF-832C-A688E897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6">
              <a:extLst>
                <a:ext uri="{FF2B5EF4-FFF2-40B4-BE49-F238E27FC236}">
                  <a16:creationId xmlns:a16="http://schemas.microsoft.com/office/drawing/2014/main" id="{4982E0BF-34AE-48A3-AD6B-E0F3CD05D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7">
              <a:extLst>
                <a:ext uri="{FF2B5EF4-FFF2-40B4-BE49-F238E27FC236}">
                  <a16:creationId xmlns:a16="http://schemas.microsoft.com/office/drawing/2014/main" id="{CD34643B-9DF2-4310-8868-48252C339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8">
              <a:extLst>
                <a:ext uri="{FF2B5EF4-FFF2-40B4-BE49-F238E27FC236}">
                  <a16:creationId xmlns:a16="http://schemas.microsoft.com/office/drawing/2014/main" id="{4E020C4E-AF64-44A8-B830-779541D8D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9">
              <a:extLst>
                <a:ext uri="{FF2B5EF4-FFF2-40B4-BE49-F238E27FC236}">
                  <a16:creationId xmlns:a16="http://schemas.microsoft.com/office/drawing/2014/main" id="{D97BC3D3-B1B3-4825-9169-BBEF1DBCF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0">
              <a:extLst>
                <a:ext uri="{FF2B5EF4-FFF2-40B4-BE49-F238E27FC236}">
                  <a16:creationId xmlns:a16="http://schemas.microsoft.com/office/drawing/2014/main" id="{A750DC4F-1DAF-470E-98C6-6C68DEB93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1">
              <a:extLst>
                <a:ext uri="{FF2B5EF4-FFF2-40B4-BE49-F238E27FC236}">
                  <a16:creationId xmlns:a16="http://schemas.microsoft.com/office/drawing/2014/main" id="{2F99594A-5BBD-4E10-A818-8BE52B7D9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5" name="Imagem 4">
            <a:extLst>
              <a:ext uri="{FF2B5EF4-FFF2-40B4-BE49-F238E27FC236}">
                <a16:creationId xmlns:a16="http://schemas.microsoft.com/office/drawing/2014/main" id="{C5E08F7C-A783-E139-CB42-AA733320D5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9704" y="796539"/>
            <a:ext cx="6292258" cy="4545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1991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Rectangle 54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7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5A72894-435A-8347-B00B-5E39532249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6" y="618518"/>
            <a:ext cx="2851417" cy="1478570"/>
          </a:xfrm>
        </p:spPr>
        <p:txBody>
          <a:bodyPr>
            <a:normAutofit/>
          </a:bodyPr>
          <a:lstStyle/>
          <a:p>
            <a:r>
              <a:rPr lang="pt-BR" sz="3200">
                <a:solidFill>
                  <a:srgbClr val="FFFFFF"/>
                </a:solidFill>
              </a:rPr>
              <a:t>K-Means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E353944-7CE3-1BB4-E927-A35ED4FDEE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620" y="2249487"/>
            <a:ext cx="2862444" cy="3957302"/>
          </a:xfrm>
        </p:spPr>
        <p:txBody>
          <a:bodyPr>
            <a:normAutofit/>
          </a:bodyPr>
          <a:lstStyle/>
          <a:p>
            <a:r>
              <a:rPr lang="pt-BR" sz="1400">
                <a:solidFill>
                  <a:srgbClr val="FFFFFF"/>
                </a:solidFill>
              </a:rPr>
              <a:t>Observamos que dispositivos com memória RAM entre:</a:t>
            </a:r>
          </a:p>
          <a:p>
            <a:r>
              <a:rPr lang="pt-BR" sz="1400">
                <a:solidFill>
                  <a:srgbClr val="FFFFFF"/>
                </a:solidFill>
              </a:rPr>
              <a:t> 256 e 1500 predominam valores de baixo e médio custo;</a:t>
            </a:r>
          </a:p>
          <a:p>
            <a:r>
              <a:rPr lang="pt-BR" sz="1400">
                <a:solidFill>
                  <a:srgbClr val="FFFFFF"/>
                </a:solidFill>
              </a:rPr>
              <a:t>1500 e 2700 predominam valores  médio e alto custo;</a:t>
            </a:r>
          </a:p>
          <a:p>
            <a:r>
              <a:rPr lang="pt-BR" sz="1400">
                <a:solidFill>
                  <a:srgbClr val="FFFFFF"/>
                </a:solidFill>
              </a:rPr>
              <a:t>Acima de 2700 predominam entre alto e muito alto custo.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60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61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72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7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4" name="Imagem 3">
            <a:extLst>
              <a:ext uri="{FF2B5EF4-FFF2-40B4-BE49-F238E27FC236}">
                <a16:creationId xmlns:a16="http://schemas.microsoft.com/office/drawing/2014/main" id="{5D983897-5306-D4F2-BE4B-9F17649D75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3746" y="1342970"/>
            <a:ext cx="7726035" cy="4172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6754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8CEBB5-135A-0DAD-01DA-F776DEC40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Silhouette</a:t>
            </a:r>
            <a:r>
              <a:rPr lang="pt-BR" dirty="0"/>
              <a:t> </a:t>
            </a:r>
            <a:r>
              <a:rPr lang="pt-BR" dirty="0" err="1"/>
              <a:t>analysis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5255439-DA2F-8825-C6FB-0F0EBB43F6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Mede o quão um elemento é similar ao cluster a que pertence (coesão) em relação aos outros clusters (separação);</a:t>
            </a:r>
          </a:p>
          <a:p>
            <a:r>
              <a:rPr lang="pt-BR" dirty="0"/>
              <a:t>O </a:t>
            </a:r>
            <a:r>
              <a:rPr lang="pt-BR" dirty="0" err="1"/>
              <a:t>Silhouette</a:t>
            </a:r>
            <a:r>
              <a:rPr lang="pt-BR" dirty="0"/>
              <a:t> Score varia de [-1,1], sendo que os valores mais próximos de 1indicam que o elemento está muito bem identificado ao próprio cluster a que pertence em relação aos demais;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746736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8000"/>
                <a:hueMod val="94000"/>
                <a:satMod val="148000"/>
                <a:lumMod val="150000"/>
              </a:schemeClr>
            </a:gs>
            <a:gs pos="100000">
              <a:schemeClr val="bg2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6" name="Rectangle 65">
            <a:extLst>
              <a:ext uri="{FF2B5EF4-FFF2-40B4-BE49-F238E27FC236}">
                <a16:creationId xmlns:a16="http://schemas.microsoft.com/office/drawing/2014/main" id="{E978A47D-4F17-40FE-AB70-7AF78A9575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400" y="-14287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85BE3A7E-6A3F-401E-A025-BBB8FDB8DD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solidFill>
            <a:schemeClr val="tx1">
              <a:alpha val="60000"/>
            </a:schemeClr>
          </a:solidFill>
        </p:grpSpPr>
        <p:sp>
          <p:nvSpPr>
            <p:cNvPr id="114" name="Rectangle 5">
              <a:extLst>
                <a:ext uri="{FF2B5EF4-FFF2-40B4-BE49-F238E27FC236}">
                  <a16:creationId xmlns:a16="http://schemas.microsoft.com/office/drawing/2014/main" id="{41EE9036-817C-476C-BD59-B5184F9A3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0" name="Freeform 6">
              <a:extLst>
                <a:ext uri="{FF2B5EF4-FFF2-40B4-BE49-F238E27FC236}">
                  <a16:creationId xmlns:a16="http://schemas.microsoft.com/office/drawing/2014/main" id="{F098087A-B4E4-4300-A841-44988BD88E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7">
              <a:extLst>
                <a:ext uri="{FF2B5EF4-FFF2-40B4-BE49-F238E27FC236}">
                  <a16:creationId xmlns:a16="http://schemas.microsoft.com/office/drawing/2014/main" id="{F5BD5F4B-A39C-4DF9-84E4-A4D33F30E6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D7FA9858-BFA0-4D5B-AF72-B1B65EB069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A508A5F3-AFE0-4750-A9C2-B51A514FFC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10">
              <a:extLst>
                <a:ext uri="{FF2B5EF4-FFF2-40B4-BE49-F238E27FC236}">
                  <a16:creationId xmlns:a16="http://schemas.microsoft.com/office/drawing/2014/main" id="{92B4AAEB-ABF4-42A7-BE52-0B442190D1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3767C370-4A42-4376-8CAE-606C4BC8F4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36205F53-9C95-4954-B97C-1625BB8A35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DC80B58E-3469-43E9-96FC-D747B69830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E17A4ED2-DDD7-4B4D-A39C-9B0121C886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15">
              <a:extLst>
                <a:ext uri="{FF2B5EF4-FFF2-40B4-BE49-F238E27FC236}">
                  <a16:creationId xmlns:a16="http://schemas.microsoft.com/office/drawing/2014/main" id="{A2C14A85-E7A9-4E1D-809F-20F5CFA788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Line 16">
              <a:extLst>
                <a:ext uri="{FF2B5EF4-FFF2-40B4-BE49-F238E27FC236}">
                  <a16:creationId xmlns:a16="http://schemas.microsoft.com/office/drawing/2014/main" id="{F3D51E32-9399-4B7F-8D91-BF9A068B83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81" name="Freeform 17">
              <a:extLst>
                <a:ext uri="{FF2B5EF4-FFF2-40B4-BE49-F238E27FC236}">
                  <a16:creationId xmlns:a16="http://schemas.microsoft.com/office/drawing/2014/main" id="{9969F9D2-502D-4C1D-ABA5-02B1BF2A00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18">
              <a:extLst>
                <a:ext uri="{FF2B5EF4-FFF2-40B4-BE49-F238E27FC236}">
                  <a16:creationId xmlns:a16="http://schemas.microsoft.com/office/drawing/2014/main" id="{4AE555C6-5623-478A-BF35-63E9929A3A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19">
              <a:extLst>
                <a:ext uri="{FF2B5EF4-FFF2-40B4-BE49-F238E27FC236}">
                  <a16:creationId xmlns:a16="http://schemas.microsoft.com/office/drawing/2014/main" id="{A3D3AED4-A69E-4301-9BB4-436DC5F0C9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20">
              <a:extLst>
                <a:ext uri="{FF2B5EF4-FFF2-40B4-BE49-F238E27FC236}">
                  <a16:creationId xmlns:a16="http://schemas.microsoft.com/office/drawing/2014/main" id="{C3B8082C-2D81-48D7-8B45-85B7C89296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Rectangle 21">
              <a:extLst>
                <a:ext uri="{FF2B5EF4-FFF2-40B4-BE49-F238E27FC236}">
                  <a16:creationId xmlns:a16="http://schemas.microsoft.com/office/drawing/2014/main" id="{9AD35461-BA86-408B-8A29-244EB2F2FB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86" name="Freeform 22">
              <a:extLst>
                <a:ext uri="{FF2B5EF4-FFF2-40B4-BE49-F238E27FC236}">
                  <a16:creationId xmlns:a16="http://schemas.microsoft.com/office/drawing/2014/main" id="{F238E495-B6C6-4857-899B-CDD5848312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23">
              <a:extLst>
                <a:ext uri="{FF2B5EF4-FFF2-40B4-BE49-F238E27FC236}">
                  <a16:creationId xmlns:a16="http://schemas.microsoft.com/office/drawing/2014/main" id="{E20A751E-054C-4EC2-8DA3-0EC923A658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24">
              <a:extLst>
                <a:ext uri="{FF2B5EF4-FFF2-40B4-BE49-F238E27FC236}">
                  <a16:creationId xmlns:a16="http://schemas.microsoft.com/office/drawing/2014/main" id="{B6E8E701-3D21-4E5C-AB6E-9A74046970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25">
              <a:extLst>
                <a:ext uri="{FF2B5EF4-FFF2-40B4-BE49-F238E27FC236}">
                  <a16:creationId xmlns:a16="http://schemas.microsoft.com/office/drawing/2014/main" id="{431BDA41-D09D-4984-B888-756F5F81B4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26">
              <a:extLst>
                <a:ext uri="{FF2B5EF4-FFF2-40B4-BE49-F238E27FC236}">
                  <a16:creationId xmlns:a16="http://schemas.microsoft.com/office/drawing/2014/main" id="{0DC943D2-20E4-4C00-82D2-D405A7C00B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7">
              <a:extLst>
                <a:ext uri="{FF2B5EF4-FFF2-40B4-BE49-F238E27FC236}">
                  <a16:creationId xmlns:a16="http://schemas.microsoft.com/office/drawing/2014/main" id="{4BC34A74-80A2-4DE1-8ADC-BBD1709035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28">
              <a:extLst>
                <a:ext uri="{FF2B5EF4-FFF2-40B4-BE49-F238E27FC236}">
                  <a16:creationId xmlns:a16="http://schemas.microsoft.com/office/drawing/2014/main" id="{C6C3CA25-431F-4E26-952D-4AA9C4C725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29">
              <a:extLst>
                <a:ext uri="{FF2B5EF4-FFF2-40B4-BE49-F238E27FC236}">
                  <a16:creationId xmlns:a16="http://schemas.microsoft.com/office/drawing/2014/main" id="{776D1836-82AE-40EF-9829-C6B8D2CF02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30">
              <a:extLst>
                <a:ext uri="{FF2B5EF4-FFF2-40B4-BE49-F238E27FC236}">
                  <a16:creationId xmlns:a16="http://schemas.microsoft.com/office/drawing/2014/main" id="{9A8E397E-ADF9-45C1-98F4-3F5A86378B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31">
              <a:extLst>
                <a:ext uri="{FF2B5EF4-FFF2-40B4-BE49-F238E27FC236}">
                  <a16:creationId xmlns:a16="http://schemas.microsoft.com/office/drawing/2014/main" id="{DE07CFD9-357F-40BC-A792-CE874BFE50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0F1CD15E-6E0E-66F9-35E8-CCD9032677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082673"/>
            <a:ext cx="2869416" cy="4708528"/>
          </a:xfrm>
        </p:spPr>
        <p:txBody>
          <a:bodyPr>
            <a:normAutofit/>
          </a:bodyPr>
          <a:lstStyle/>
          <a:p>
            <a:pPr algn="r"/>
            <a:r>
              <a:rPr lang="pt-BR" sz="3100" dirty="0"/>
              <a:t>Base de dados classificação</a:t>
            </a:r>
          </a:p>
        </p:txBody>
      </p: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085ECEC0-FF5D-4348-92C7-1EA7C61E77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454684"/>
            <a:ext cx="0" cy="3649129"/>
          </a:xfrm>
          <a:prstGeom prst="line">
            <a:avLst/>
          </a:prstGeom>
          <a:ln w="25400">
            <a:solidFill>
              <a:schemeClr val="tx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Espaço Reservado para Conteúdo 2">
            <a:extLst>
              <a:ext uri="{FF2B5EF4-FFF2-40B4-BE49-F238E27FC236}">
                <a16:creationId xmlns:a16="http://schemas.microsoft.com/office/drawing/2014/main" id="{53D0B0D6-3BAA-14EB-1DA8-6DC3C5420D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3" y="1082673"/>
            <a:ext cx="5751237" cy="4708528"/>
          </a:xfrm>
        </p:spPr>
        <p:txBody>
          <a:bodyPr anchor="ctr">
            <a:normAutofit/>
          </a:bodyPr>
          <a:lstStyle/>
          <a:p>
            <a:r>
              <a:rPr lang="pt-BR" sz="1800" dirty="0"/>
              <a:t>Origem: Dados provenientes do site </a:t>
            </a:r>
            <a:r>
              <a:rPr lang="pt-BR" sz="1800" dirty="0" err="1"/>
              <a:t>kaggle</a:t>
            </a:r>
            <a:endParaRPr lang="pt-BR" sz="1800" dirty="0"/>
          </a:p>
          <a:p>
            <a:r>
              <a:rPr lang="pt-BR" sz="1800" dirty="0"/>
              <a:t>Nome: Mobile </a:t>
            </a:r>
            <a:r>
              <a:rPr lang="pt-BR" sz="1800" dirty="0" err="1"/>
              <a:t>Price</a:t>
            </a:r>
            <a:r>
              <a:rPr lang="pt-BR" sz="1800" dirty="0"/>
              <a:t> </a:t>
            </a:r>
            <a:r>
              <a:rPr lang="pt-BR" sz="1800" dirty="0" err="1"/>
              <a:t>Classification</a:t>
            </a:r>
            <a:endParaRPr lang="pt-BR" sz="1800" dirty="0"/>
          </a:p>
          <a:p>
            <a:r>
              <a:rPr lang="pt-BR" sz="1800" dirty="0"/>
              <a:t>Tarefa: Classificação de preços dos dispositivos mobile relacionando com suas características de hardware</a:t>
            </a:r>
          </a:p>
          <a:p>
            <a:r>
              <a:rPr lang="pt-BR" sz="1800" dirty="0"/>
              <a:t>0 (</a:t>
            </a:r>
            <a:r>
              <a:rPr lang="pt-BR" sz="1800" dirty="0" err="1"/>
              <a:t>low</a:t>
            </a:r>
            <a:r>
              <a:rPr lang="pt-BR" sz="1800" dirty="0"/>
              <a:t> </a:t>
            </a:r>
            <a:r>
              <a:rPr lang="pt-BR" sz="1800" dirty="0" err="1"/>
              <a:t>cost</a:t>
            </a:r>
            <a:r>
              <a:rPr lang="pt-BR" sz="1800" dirty="0"/>
              <a:t>)</a:t>
            </a:r>
          </a:p>
          <a:p>
            <a:r>
              <a:rPr lang="pt-BR" sz="1800" dirty="0"/>
              <a:t>1 (</a:t>
            </a:r>
            <a:r>
              <a:rPr lang="pt-BR" sz="1800" dirty="0" err="1"/>
              <a:t>medium</a:t>
            </a:r>
            <a:r>
              <a:rPr lang="pt-BR" sz="1800" dirty="0"/>
              <a:t> </a:t>
            </a:r>
            <a:r>
              <a:rPr lang="pt-BR" sz="1800" dirty="0" err="1"/>
              <a:t>cost</a:t>
            </a:r>
            <a:r>
              <a:rPr lang="pt-BR" sz="1800" dirty="0"/>
              <a:t>)</a:t>
            </a:r>
          </a:p>
          <a:p>
            <a:r>
              <a:rPr lang="pt-BR" sz="1800" dirty="0"/>
              <a:t>2 (high </a:t>
            </a:r>
            <a:r>
              <a:rPr lang="pt-BR" sz="1800" dirty="0" err="1"/>
              <a:t>cost</a:t>
            </a:r>
            <a:r>
              <a:rPr lang="pt-BR" sz="1800" dirty="0"/>
              <a:t>)</a:t>
            </a:r>
          </a:p>
          <a:p>
            <a:r>
              <a:rPr lang="pt-BR" sz="1800" dirty="0"/>
              <a:t>3 (</a:t>
            </a:r>
            <a:r>
              <a:rPr lang="pt-BR" sz="1800" dirty="0" err="1"/>
              <a:t>very</a:t>
            </a:r>
            <a:r>
              <a:rPr lang="pt-BR" sz="1800" dirty="0"/>
              <a:t> high </a:t>
            </a:r>
            <a:r>
              <a:rPr lang="pt-BR" sz="1800" dirty="0" err="1"/>
              <a:t>cost</a:t>
            </a:r>
            <a:r>
              <a:rPr lang="pt-BR" sz="1800" dirty="0"/>
              <a:t>)</a:t>
            </a:r>
          </a:p>
          <a:p>
            <a:r>
              <a:rPr lang="pt-BR" sz="1800" dirty="0"/>
              <a:t>Desempenho: Medida de MSE(</a:t>
            </a:r>
            <a:r>
              <a:rPr lang="pt-BR" sz="1800" dirty="0" err="1"/>
              <a:t>Mean</a:t>
            </a:r>
            <a:r>
              <a:rPr lang="pt-BR" sz="1800" dirty="0"/>
              <a:t> </a:t>
            </a:r>
            <a:r>
              <a:rPr lang="pt-BR" sz="1800" dirty="0" err="1"/>
              <a:t>Squared</a:t>
            </a:r>
            <a:r>
              <a:rPr lang="pt-BR" sz="1800" dirty="0"/>
              <a:t> </a:t>
            </a:r>
            <a:r>
              <a:rPr lang="pt-BR" sz="1800" dirty="0" err="1"/>
              <a:t>Error</a:t>
            </a:r>
            <a:r>
              <a:rPr lang="pt-BR" sz="1800" dirty="0"/>
              <a:t>)</a:t>
            </a:r>
          </a:p>
          <a:p>
            <a:endParaRPr lang="pt-BR" sz="1800" dirty="0"/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F4E035BE-9FF4-43D3-BC25-CF582D7FF8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1">
              <a:alpha val="60000"/>
            </a:schemeClr>
          </a:solidFill>
        </p:grpSpPr>
        <p:sp>
          <p:nvSpPr>
            <p:cNvPr id="117" name="Freeform 32">
              <a:extLst>
                <a:ext uri="{FF2B5EF4-FFF2-40B4-BE49-F238E27FC236}">
                  <a16:creationId xmlns:a16="http://schemas.microsoft.com/office/drawing/2014/main" id="{F98BCEB2-EC20-4E84-A994-0AC37292C8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33">
              <a:extLst>
                <a:ext uri="{FF2B5EF4-FFF2-40B4-BE49-F238E27FC236}">
                  <a16:creationId xmlns:a16="http://schemas.microsoft.com/office/drawing/2014/main" id="{7A2E1821-AEDF-417E-9F17-83379E9C09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34">
              <a:extLst>
                <a:ext uri="{FF2B5EF4-FFF2-40B4-BE49-F238E27FC236}">
                  <a16:creationId xmlns:a16="http://schemas.microsoft.com/office/drawing/2014/main" id="{CB3734E2-8292-4B47-B6AB-0E5A058DE9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35">
              <a:extLst>
                <a:ext uri="{FF2B5EF4-FFF2-40B4-BE49-F238E27FC236}">
                  <a16:creationId xmlns:a16="http://schemas.microsoft.com/office/drawing/2014/main" id="{A0B09C51-29AB-45C0-B707-CCFB9DF280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36">
              <a:extLst>
                <a:ext uri="{FF2B5EF4-FFF2-40B4-BE49-F238E27FC236}">
                  <a16:creationId xmlns:a16="http://schemas.microsoft.com/office/drawing/2014/main" id="{510C0CED-AE1B-45AE-B5E1-57521E589D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37">
              <a:extLst>
                <a:ext uri="{FF2B5EF4-FFF2-40B4-BE49-F238E27FC236}">
                  <a16:creationId xmlns:a16="http://schemas.microsoft.com/office/drawing/2014/main" id="{591F2327-4B45-41AA-B41C-7404B6A1E4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38">
              <a:extLst>
                <a:ext uri="{FF2B5EF4-FFF2-40B4-BE49-F238E27FC236}">
                  <a16:creationId xmlns:a16="http://schemas.microsoft.com/office/drawing/2014/main" id="{5A63224C-41A0-42C0-96F6-0B2BE99A13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39">
              <a:extLst>
                <a:ext uri="{FF2B5EF4-FFF2-40B4-BE49-F238E27FC236}">
                  <a16:creationId xmlns:a16="http://schemas.microsoft.com/office/drawing/2014/main" id="{A7C00B9F-C253-4776-9935-EC02254A4F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40">
              <a:extLst>
                <a:ext uri="{FF2B5EF4-FFF2-40B4-BE49-F238E27FC236}">
                  <a16:creationId xmlns:a16="http://schemas.microsoft.com/office/drawing/2014/main" id="{5062D4AA-13F3-4064-8440-FFE8562D85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Rectangle 41">
              <a:extLst>
                <a:ext uri="{FF2B5EF4-FFF2-40B4-BE49-F238E27FC236}">
                  <a16:creationId xmlns:a16="http://schemas.microsoft.com/office/drawing/2014/main" id="{3E143B27-CB82-440B-879B-D25C1891C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</p:spTree>
    <p:extLst>
      <p:ext uri="{BB962C8B-B14F-4D97-AF65-F5344CB8AC3E}">
        <p14:creationId xmlns:p14="http://schemas.microsoft.com/office/powerpoint/2010/main" val="40328727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A40F6FC-E8D9-2E29-FA65-578DF6697F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6" y="618518"/>
            <a:ext cx="2851417" cy="1478570"/>
          </a:xfrm>
        </p:spPr>
        <p:txBody>
          <a:bodyPr>
            <a:normAutofit/>
          </a:bodyPr>
          <a:lstStyle/>
          <a:p>
            <a:r>
              <a:rPr lang="pt-BR" sz="3200" dirty="0" err="1">
                <a:solidFill>
                  <a:srgbClr val="FFFFFF"/>
                </a:solidFill>
              </a:rPr>
              <a:t>Silhouette</a:t>
            </a:r>
            <a:r>
              <a:rPr lang="pt-BR" sz="3200" dirty="0">
                <a:solidFill>
                  <a:srgbClr val="FFFFFF"/>
                </a:solidFill>
              </a:rPr>
              <a:t> </a:t>
            </a:r>
            <a:r>
              <a:rPr lang="pt-BR" sz="3200" dirty="0" err="1">
                <a:solidFill>
                  <a:srgbClr val="FFFFFF"/>
                </a:solidFill>
              </a:rPr>
              <a:t>analysis</a:t>
            </a:r>
            <a:endParaRPr lang="pt-BR" sz="3200" dirty="0">
              <a:solidFill>
                <a:srgbClr val="FFFFFF"/>
              </a:solidFill>
            </a:endParaRPr>
          </a:p>
        </p:txBody>
      </p:sp>
      <p:sp>
        <p:nvSpPr>
          <p:cNvPr id="75" name="Espaço Reservado para Conteúdo 2">
            <a:extLst>
              <a:ext uri="{FF2B5EF4-FFF2-40B4-BE49-F238E27FC236}">
                <a16:creationId xmlns:a16="http://schemas.microsoft.com/office/drawing/2014/main" id="{E8680458-021A-7365-B6F9-B775995862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620" y="2249487"/>
            <a:ext cx="2862444" cy="3957302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pt-BR" sz="1300">
                <a:solidFill>
                  <a:srgbClr val="FFFFFF"/>
                </a:solidFill>
              </a:rPr>
              <a:t>Observamos que em cada plotagem do Silhouette, cada cluster apresenta valores maiores que a média do Silhouette Score (linha pontilhada vermelha);</a:t>
            </a:r>
          </a:p>
          <a:p>
            <a:pPr>
              <a:lnSpc>
                <a:spcPct val="110000"/>
              </a:lnSpc>
            </a:pPr>
            <a:r>
              <a:rPr lang="pt-BR" sz="1300">
                <a:solidFill>
                  <a:srgbClr val="FFFFFF"/>
                </a:solidFill>
              </a:rPr>
              <a:t>Isto é um bom sinal que os elementos estão bem acomodados a seus clusters de origem;</a:t>
            </a:r>
          </a:p>
          <a:p>
            <a:pPr>
              <a:lnSpc>
                <a:spcPct val="110000"/>
              </a:lnSpc>
            </a:pPr>
            <a:r>
              <a:rPr lang="pt-BR" sz="1300">
                <a:solidFill>
                  <a:srgbClr val="FFFFFF"/>
                </a:solidFill>
              </a:rPr>
              <a:t>Os clusters apresentam uma espessura semelhante, indicando dimensões semelhantes em quantidade de elementos;</a:t>
            </a:r>
          </a:p>
          <a:p>
            <a:pPr>
              <a:lnSpc>
                <a:spcPct val="110000"/>
              </a:lnSpc>
            </a:pPr>
            <a:r>
              <a:rPr lang="pt-BR" sz="1300">
                <a:solidFill>
                  <a:srgbClr val="FFFFFF"/>
                </a:solidFill>
              </a:rPr>
              <a:t>Clusters pontiagudos refletem piores cenários (elementos indecisos) e probabilidade de estarem abaixo do Silhouette Score.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9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1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6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6" name="Imagem 5">
            <a:extLst>
              <a:ext uri="{FF2B5EF4-FFF2-40B4-BE49-F238E27FC236}">
                <a16:creationId xmlns:a16="http://schemas.microsoft.com/office/drawing/2014/main" id="{021D1191-DC2B-4715-3E4A-FC143B94A5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8055" y="1026234"/>
            <a:ext cx="7772400" cy="5046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4138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0EA5467-7149-3443-B7AE-DA608D93C9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6" y="618518"/>
            <a:ext cx="2851417" cy="1478570"/>
          </a:xfrm>
        </p:spPr>
        <p:txBody>
          <a:bodyPr>
            <a:normAutofit/>
          </a:bodyPr>
          <a:lstStyle/>
          <a:p>
            <a:r>
              <a:rPr lang="pt-BR" sz="3200">
                <a:solidFill>
                  <a:srgbClr val="FFFFFF"/>
                </a:solidFill>
              </a:rPr>
              <a:t>Db scan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545E543-572A-9C61-E8ED-CD14768C38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620" y="2249487"/>
            <a:ext cx="2862444" cy="3957302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pt-BR" sz="1300" dirty="0">
                <a:solidFill>
                  <a:srgbClr val="FFFFFF"/>
                </a:solidFill>
              </a:rPr>
              <a:t>Grande cluster que abraça dispositivos com </a:t>
            </a:r>
            <a:r>
              <a:rPr lang="pt-BR" sz="1300" dirty="0" err="1">
                <a:solidFill>
                  <a:srgbClr val="FFFFFF"/>
                </a:solidFill>
              </a:rPr>
              <a:t>ppi</a:t>
            </a:r>
            <a:r>
              <a:rPr lang="pt-BR" sz="1300" dirty="0">
                <a:solidFill>
                  <a:srgbClr val="FFFFFF"/>
                </a:solidFill>
              </a:rPr>
              <a:t> (pixel por polegada) entre 150 e 380;</a:t>
            </a:r>
          </a:p>
          <a:p>
            <a:pPr>
              <a:lnSpc>
                <a:spcPct val="110000"/>
              </a:lnSpc>
            </a:pPr>
            <a:r>
              <a:rPr lang="pt-BR" sz="1300" dirty="0">
                <a:solidFill>
                  <a:srgbClr val="FFFFFF"/>
                </a:solidFill>
              </a:rPr>
              <a:t>Independente do tamanho do smartphone são produzidos aparelhos com </a:t>
            </a:r>
            <a:r>
              <a:rPr lang="pt-BR" sz="1300" dirty="0" err="1">
                <a:solidFill>
                  <a:srgbClr val="FFFFFF"/>
                </a:solidFill>
              </a:rPr>
              <a:t>ppi</a:t>
            </a:r>
            <a:r>
              <a:rPr lang="pt-BR" sz="1300" dirty="0">
                <a:solidFill>
                  <a:srgbClr val="FFFFFF"/>
                </a:solidFill>
              </a:rPr>
              <a:t> entre 150 e 380 com maior frequência;</a:t>
            </a:r>
          </a:p>
          <a:p>
            <a:pPr>
              <a:lnSpc>
                <a:spcPct val="110000"/>
              </a:lnSpc>
            </a:pPr>
            <a:r>
              <a:rPr lang="pt-BR" sz="1300" dirty="0">
                <a:solidFill>
                  <a:srgbClr val="FFFFFF"/>
                </a:solidFill>
              </a:rPr>
              <a:t>A partir de </a:t>
            </a:r>
            <a:r>
              <a:rPr lang="pt-BR" sz="1300" dirty="0" err="1">
                <a:solidFill>
                  <a:srgbClr val="FFFFFF"/>
                </a:solidFill>
              </a:rPr>
              <a:t>ppi</a:t>
            </a:r>
            <a:r>
              <a:rPr lang="pt-BR" sz="1300" dirty="0">
                <a:solidFill>
                  <a:srgbClr val="FFFFFF"/>
                </a:solidFill>
              </a:rPr>
              <a:t> &gt; 380, aparelhos mais refinados e com display de maior qualidade, abrangem menores parcelas dos smartphones;</a:t>
            </a:r>
          </a:p>
          <a:p>
            <a:pPr>
              <a:lnSpc>
                <a:spcPct val="110000"/>
              </a:lnSpc>
            </a:pPr>
            <a:r>
              <a:rPr lang="pt-BR" sz="1300" dirty="0">
                <a:solidFill>
                  <a:srgbClr val="FFFFFF"/>
                </a:solidFill>
              </a:rPr>
              <a:t>A produção concentra-se em aparelhos de dimensões cada vez mais reduzidas, mas com melhor fluidez de imagem.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9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1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6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4" name="Imagem 3">
            <a:extLst>
              <a:ext uri="{FF2B5EF4-FFF2-40B4-BE49-F238E27FC236}">
                <a16:creationId xmlns:a16="http://schemas.microsoft.com/office/drawing/2014/main" id="{BD00F755-DEEE-BBAA-D6D4-D1052B2D02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7396" y="643664"/>
            <a:ext cx="7772400" cy="5811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8396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BFC9644-673A-459F-B3C5-9310A4E50E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ADB9295-9645-4BF2-ADFD-75800B7FA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solidFill>
            <a:schemeClr val="bg2">
              <a:lumMod val="60000"/>
              <a:lumOff val="40000"/>
              <a:alpha val="60000"/>
            </a:schemeClr>
          </a:solidFill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95B061E9-E435-4E1B-B160-96584A1166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67" name="Freeform 6">
              <a:extLst>
                <a:ext uri="{FF2B5EF4-FFF2-40B4-BE49-F238E27FC236}">
                  <a16:creationId xmlns:a16="http://schemas.microsoft.com/office/drawing/2014/main" id="{3CD7972E-7D38-40EE-A80B-E2A848811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524A3B55-746F-419F-8CFF-5F3A4BE143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9C63219B-AD72-4494-935E-F5C70DB549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15B41FD2-05E2-44E7-8760-09E65D1C60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FE6D63D0-3347-4EE2-8F65-F1C32168FA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538A46A3-DB16-45D5-B636-03EFE39FE9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0B8A2B0E-823F-4BE8-9359-45143BB12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44516B3C-A8BE-46FC-B643-3DFEB7F283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59FD699C-3920-4E57-BE27-165A3F036C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0FB0C02E-3F53-4889-8ADF-80DBC43F69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Line 16">
              <a:extLst>
                <a:ext uri="{FF2B5EF4-FFF2-40B4-BE49-F238E27FC236}">
                  <a16:creationId xmlns:a16="http://schemas.microsoft.com/office/drawing/2014/main" id="{F8A0C89C-946F-4BCD-8A27-BB73E37FE5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70C83EAF-4E92-4849-A240-B257871D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320FD164-4D7A-469C-B3F4-B926BFACF5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F6E14D9A-4E63-48FF-95C5-9E8DDFF86C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F3DCD24F-3CA8-4404-B22C-E4C928995F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Rectangle 21">
              <a:extLst>
                <a:ext uri="{FF2B5EF4-FFF2-40B4-BE49-F238E27FC236}">
                  <a16:creationId xmlns:a16="http://schemas.microsoft.com/office/drawing/2014/main" id="{8AD2E827-32A3-4BE4-9CC6-8315629177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47FB2CCC-1230-494F-B2D1-F05E5B8ED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A5F44514-9274-47E3-9243-CA9356C166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D06192CD-AD86-4DCA-8B53-4ACCA4658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99E9203A-21E4-46D8-981A-4B28CA320A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32FCE9B6-FB52-4045-8DCC-E5959B9A40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E4A7025C-CDE8-429A-BBB9-E7380C9623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A4EA0256-5DF5-437A-98A7-B79F3E6BB8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90C9433D-9E1C-493B-BEBD-C3081FFA32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352B39BB-F298-4285-A709-1FBA0CB72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31CAF2A0-CBA0-4E86-AA87-8750EC1AFB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7ECAB590-1C0E-F0B3-B932-760572D65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9015" y="1093787"/>
            <a:ext cx="3059969" cy="4697413"/>
          </a:xfrm>
        </p:spPr>
        <p:txBody>
          <a:bodyPr>
            <a:normAutofit/>
          </a:bodyPr>
          <a:lstStyle/>
          <a:p>
            <a:r>
              <a:rPr lang="pt-BR" sz="3300"/>
              <a:t>Performance: dados não tratados</a:t>
            </a:r>
          </a:p>
        </p:txBody>
      </p:sp>
      <p:sp useBgFill="1">
        <p:nvSpPr>
          <p:cNvPr id="39" name="Round Diagonal Corner Rectangle 7">
            <a:extLst>
              <a:ext uri="{FF2B5EF4-FFF2-40B4-BE49-F238E27FC236}">
                <a16:creationId xmlns:a16="http://schemas.microsoft.com/office/drawing/2014/main" id="{7D1C411D-0818-4640-8657-2AF78250C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5084" y="0"/>
            <a:ext cx="7566916" cy="6848476"/>
          </a:xfrm>
          <a:prstGeom prst="round2DiagRect">
            <a:avLst>
              <a:gd name="adj1" fmla="val 0"/>
              <a:gd name="adj2" fmla="val 0"/>
            </a:avLst>
          </a:prstGeom>
          <a:ln w="1905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8C5175C-96CF-D0D7-DF09-13AFB66EC0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9247" y="547007"/>
            <a:ext cx="7110572" cy="2604862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4BE5668D-0A90-7D52-DB25-4C12C68D7D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6046" y="3350843"/>
            <a:ext cx="7144106" cy="2617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1776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7" name="Rectangle 136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9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41" name="Rectangle 140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3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65D4573-ECF0-94AB-8C74-0856A35347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6" y="618518"/>
            <a:ext cx="2851417" cy="147857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3200">
                <a:solidFill>
                  <a:srgbClr val="FFFFFF"/>
                </a:solidFill>
              </a:rPr>
              <a:t>Performance de dados tratados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1CA8AB2-3794-907C-D191-0992CA8E84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620" y="2249487"/>
            <a:ext cx="2862444" cy="3957302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1400" cap="all">
                <a:solidFill>
                  <a:srgbClr val="FFFFFF"/>
                </a:solidFill>
              </a:rPr>
              <a:t>Observamos que a grande parte dos modelos teve um desempenho pior.</a:t>
            </a:r>
          </a:p>
        </p:txBody>
      </p: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46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7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8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9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0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1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2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3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4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5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6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7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158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9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0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1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2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3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4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5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6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7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8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9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0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1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2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4" name="Imagem 3">
            <a:extLst>
              <a:ext uri="{FF2B5EF4-FFF2-40B4-BE49-F238E27FC236}">
                <a16:creationId xmlns:a16="http://schemas.microsoft.com/office/drawing/2014/main" id="{A8B19073-ABD8-7452-7AB2-4C39155411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2275" y="61363"/>
            <a:ext cx="4061525" cy="6741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9020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9B3EFC8-67E3-9C6D-662D-B5F98D2B0B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6" y="618518"/>
            <a:ext cx="2851417" cy="1478570"/>
          </a:xfrm>
        </p:spPr>
        <p:txBody>
          <a:bodyPr>
            <a:normAutofit/>
          </a:bodyPr>
          <a:lstStyle/>
          <a:p>
            <a:r>
              <a:rPr lang="pt-BR" sz="2000" dirty="0">
                <a:solidFill>
                  <a:srgbClr val="FFFFFF"/>
                </a:solidFill>
              </a:rPr>
              <a:t>Curva de aprendizado (</a:t>
            </a:r>
            <a:r>
              <a:rPr lang="pt-BR" sz="2000" dirty="0" err="1">
                <a:solidFill>
                  <a:srgbClr val="FFFFFF"/>
                </a:solidFill>
              </a:rPr>
              <a:t>learning</a:t>
            </a:r>
            <a:r>
              <a:rPr lang="pt-BR" sz="2000" dirty="0">
                <a:solidFill>
                  <a:srgbClr val="FFFFFF"/>
                </a:solidFill>
              </a:rPr>
              <a:t> curve) – dados não tratados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878652A-F87A-75AB-47C4-8AD502333D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620" y="2249487"/>
            <a:ext cx="2862444" cy="3957302"/>
          </a:xfrm>
        </p:spPr>
        <p:txBody>
          <a:bodyPr>
            <a:normAutofit/>
          </a:bodyPr>
          <a:lstStyle/>
          <a:p>
            <a:r>
              <a:rPr lang="pt-BR" sz="1400" dirty="0">
                <a:solidFill>
                  <a:srgbClr val="FFFFFF"/>
                </a:solidFill>
              </a:rPr>
              <a:t>Acurácia dos dados de treino (azul) é superior a dos dados de teste (verde);</a:t>
            </a:r>
          </a:p>
          <a:p>
            <a:r>
              <a:rPr lang="pt-BR" sz="1400" dirty="0">
                <a:solidFill>
                  <a:srgbClr val="FFFFFF"/>
                </a:solidFill>
              </a:rPr>
              <a:t>Como as curvas abaixo refletem o tamanho dos dados de treino versus acurácia, podemos afirmar que quanto mais elevados os gráficos maior a acurácia;</a:t>
            </a:r>
          </a:p>
          <a:p>
            <a:r>
              <a:rPr lang="pt-BR" sz="1400" dirty="0">
                <a:solidFill>
                  <a:srgbClr val="FFFFFF"/>
                </a:solidFill>
              </a:rPr>
              <a:t>Quanto mais próximos estiverem (</a:t>
            </a:r>
            <a:r>
              <a:rPr lang="pt-BR" sz="1400" dirty="0" err="1">
                <a:solidFill>
                  <a:srgbClr val="FFFFFF"/>
                </a:solidFill>
              </a:rPr>
              <a:t>low</a:t>
            </a:r>
            <a:r>
              <a:rPr lang="pt-BR" sz="1400" dirty="0">
                <a:solidFill>
                  <a:srgbClr val="FFFFFF"/>
                </a:solidFill>
              </a:rPr>
              <a:t> </a:t>
            </a:r>
            <a:r>
              <a:rPr lang="pt-BR" sz="1400" dirty="0" err="1">
                <a:solidFill>
                  <a:srgbClr val="FFFFFF"/>
                </a:solidFill>
              </a:rPr>
              <a:t>variance</a:t>
            </a:r>
            <a:r>
              <a:rPr lang="pt-BR" sz="1400" dirty="0">
                <a:solidFill>
                  <a:srgbClr val="FFFFFF"/>
                </a:solidFill>
              </a:rPr>
              <a:t>);</a:t>
            </a:r>
          </a:p>
          <a:p>
            <a:r>
              <a:rPr lang="pt-BR" sz="1400" dirty="0">
                <a:solidFill>
                  <a:srgbClr val="FFFFFF"/>
                </a:solidFill>
              </a:rPr>
              <a:t>Menores áreas sombreadas (menor desvio padrão), melhor será o modelo.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8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0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5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4" name="Imagem 3">
            <a:extLst>
              <a:ext uri="{FF2B5EF4-FFF2-40B4-BE49-F238E27FC236}">
                <a16:creationId xmlns:a16="http://schemas.microsoft.com/office/drawing/2014/main" id="{1BE3E981-7056-FD86-2CFE-30821F003A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6686" y="1452334"/>
            <a:ext cx="7676368" cy="3953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6090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C28D9BB-3623-65BA-AD7F-9E77C520A6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7"/>
            <a:ext cx="2877336" cy="5507328"/>
          </a:xfrm>
        </p:spPr>
        <p:txBody>
          <a:bodyPr>
            <a:normAutofit/>
          </a:bodyPr>
          <a:lstStyle/>
          <a:p>
            <a:r>
              <a:rPr lang="pt-BR" sz="3300" dirty="0"/>
              <a:t>Curva de aprendizado (</a:t>
            </a:r>
            <a:r>
              <a:rPr lang="pt-BR" sz="3300" dirty="0" err="1"/>
              <a:t>learning</a:t>
            </a:r>
            <a:r>
              <a:rPr lang="pt-BR" sz="3300" dirty="0"/>
              <a:t> curve)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DF1E3E3-0B28-C468-4929-542996A04F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40743" y="638650"/>
            <a:ext cx="7034485" cy="3782778"/>
          </a:xfrm>
        </p:spPr>
        <p:txBody>
          <a:bodyPr>
            <a:normAutofit/>
          </a:bodyPr>
          <a:lstStyle/>
          <a:p>
            <a:r>
              <a:rPr lang="pt-BR" dirty="0"/>
              <a:t>Algoritmos RFC (</a:t>
            </a:r>
            <a:r>
              <a:rPr lang="pt-BR" dirty="0" err="1"/>
              <a:t>Random</a:t>
            </a:r>
            <a:r>
              <a:rPr lang="pt-BR" dirty="0"/>
              <a:t> Forest </a:t>
            </a:r>
            <a:r>
              <a:rPr lang="pt-BR" dirty="0" err="1"/>
              <a:t>Classifier</a:t>
            </a:r>
            <a:r>
              <a:rPr lang="pt-BR" dirty="0"/>
              <a:t>) e DTC (</a:t>
            </a:r>
            <a:r>
              <a:rPr lang="pt-BR" dirty="0" err="1"/>
              <a:t>Decicion</a:t>
            </a:r>
            <a:r>
              <a:rPr lang="pt-BR" dirty="0"/>
              <a:t> </a:t>
            </a:r>
            <a:r>
              <a:rPr lang="pt-BR" dirty="0" err="1"/>
              <a:t>Tree</a:t>
            </a:r>
            <a:r>
              <a:rPr lang="pt-BR" dirty="0"/>
              <a:t> </a:t>
            </a:r>
            <a:r>
              <a:rPr lang="pt-BR" dirty="0" err="1"/>
              <a:t>Classifier</a:t>
            </a:r>
            <a:r>
              <a:rPr lang="pt-BR" dirty="0"/>
              <a:t>), estão longe de estabelecer um equilíbrio entre treino e teste, podendo simbolizar um </a:t>
            </a:r>
            <a:r>
              <a:rPr lang="pt-BR" dirty="0" err="1"/>
              <a:t>Overfitting</a:t>
            </a:r>
            <a:r>
              <a:rPr lang="pt-BR" dirty="0"/>
              <a:t>, embora os dados de teste apresentem uma tendência de melhora, aparenta-se que o algoritmo tenha sido interrompido antes da hora.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D477F7D-6A0A-C259-07B3-89285C97ED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58" r="-5" b="-5"/>
          <a:stretch/>
        </p:blipFill>
        <p:spPr>
          <a:xfrm>
            <a:off x="4540742" y="3863278"/>
            <a:ext cx="3495777" cy="2737127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6C3BC9CF-DB8B-3672-1A03-C0B7BC83143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54" r="1" b="1"/>
          <a:stretch/>
        </p:blipFill>
        <p:spPr>
          <a:xfrm>
            <a:off x="8220030" y="3863277"/>
            <a:ext cx="3517243" cy="2737127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688311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00D7A3-BADA-2E57-D5D1-5D26829C0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4685529" cy="1478570"/>
          </a:xfrm>
        </p:spPr>
        <p:txBody>
          <a:bodyPr>
            <a:normAutofit/>
          </a:bodyPr>
          <a:lstStyle/>
          <a:p>
            <a:r>
              <a:rPr lang="pt-BR" sz="3300"/>
              <a:t>Curva de aprendizado (</a:t>
            </a:r>
            <a:r>
              <a:rPr lang="pt-BR" sz="3300" err="1"/>
              <a:t>learning</a:t>
            </a:r>
            <a:r>
              <a:rPr lang="pt-BR" sz="3300"/>
              <a:t> curve)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93E2259-6482-E5C4-2B40-EDD4A5A669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49487"/>
            <a:ext cx="4685530" cy="3541714"/>
          </a:xfrm>
        </p:spPr>
        <p:txBody>
          <a:bodyPr>
            <a:normAutofit/>
          </a:bodyPr>
          <a:lstStyle/>
          <a:p>
            <a:r>
              <a:rPr lang="pt-BR" sz="2300" dirty="0"/>
              <a:t>O algoritmo GNB (</a:t>
            </a:r>
            <a:r>
              <a:rPr lang="pt-BR" sz="2300" dirty="0" err="1"/>
              <a:t>GaussianNB</a:t>
            </a:r>
            <a:r>
              <a:rPr lang="pt-BR" sz="2300" dirty="0"/>
              <a:t>), LDA (Linear </a:t>
            </a:r>
            <a:r>
              <a:rPr lang="pt-BR" sz="2300" dirty="0" err="1"/>
              <a:t>Discriminant</a:t>
            </a:r>
            <a:r>
              <a:rPr lang="pt-BR" sz="2300" dirty="0"/>
              <a:t> </a:t>
            </a:r>
            <a:r>
              <a:rPr lang="pt-BR" sz="2300" dirty="0" err="1"/>
              <a:t>Analysis</a:t>
            </a:r>
            <a:r>
              <a:rPr lang="pt-BR" sz="2300" dirty="0"/>
              <a:t> ) e SVM (</a:t>
            </a:r>
            <a:r>
              <a:rPr lang="pt-BR" sz="2300" dirty="0" err="1"/>
              <a:t>Suport</a:t>
            </a:r>
            <a:r>
              <a:rPr lang="pt-BR" sz="2300" dirty="0"/>
              <a:t> Vector </a:t>
            </a:r>
            <a:r>
              <a:rPr lang="pt-BR" sz="2300" dirty="0" err="1"/>
              <a:t>Machine</a:t>
            </a:r>
            <a:r>
              <a:rPr lang="pt-BR" sz="2300" dirty="0"/>
              <a:t>) apresentam um exemplo de bom comportamento, pois tendem a crescer e se aproximar em tendência de equilíbrio, com destaque para SVM.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742C426-FCE7-4673-BC1D-7E7D3A5FD0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5999" y="0"/>
            <a:ext cx="6096001" cy="68580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innerShdw blurRad="63500" dist="12700" dir="10800000">
              <a:prstClr val="black">
                <a:alpha val="42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EDEE2CD5-C7D0-95A1-8247-F2B07091DA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3840" y="604174"/>
            <a:ext cx="2774040" cy="2136010"/>
          </a:xfrm>
          <a:prstGeom prst="rect">
            <a:avLst/>
          </a:prstGeom>
        </p:spPr>
      </p:pic>
      <p:sp useBgFill="1">
        <p:nvSpPr>
          <p:cNvPr id="19" name="Rectangle 14">
            <a:extLst>
              <a:ext uri="{FF2B5EF4-FFF2-40B4-BE49-F238E27FC236}">
                <a16:creationId xmlns:a16="http://schemas.microsoft.com/office/drawing/2014/main" id="{10C239E5-48CB-4DB3-A778-3A01C488E9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98280" y="0"/>
            <a:ext cx="91440" cy="34747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2CF24FB-68D6-73C3-A268-448BF4A704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5685" y="612744"/>
            <a:ext cx="2762910" cy="2127440"/>
          </a:xfrm>
          <a:prstGeom prst="rect">
            <a:avLst/>
          </a:prstGeom>
        </p:spPr>
      </p:pic>
      <p:sp useBgFill="1">
        <p:nvSpPr>
          <p:cNvPr id="20" name="Rectangle 16">
            <a:extLst>
              <a:ext uri="{FF2B5EF4-FFF2-40B4-BE49-F238E27FC236}">
                <a16:creationId xmlns:a16="http://schemas.microsoft.com/office/drawing/2014/main" id="{8D450192-3830-4F04-A1C0-F684D80AB9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5999" y="3383280"/>
            <a:ext cx="6096002" cy="914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29F6EA20-DB6E-FB9D-D6BE-9F4B077C30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3436" y="3556626"/>
            <a:ext cx="4181125" cy="3219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2241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1CE5A8-9C93-932F-9990-116ABC0C3F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Dicionário de dados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A861CE5-44FB-DFA5-3E7E-9AF52A7C50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err="1"/>
              <a:t>Dataset</a:t>
            </a:r>
            <a:r>
              <a:rPr lang="pt-BR" dirty="0"/>
              <a:t> previamente dividido em treino e teste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E7B179F-D725-D036-4AD3-8EBD4EA544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12" y="3107212"/>
            <a:ext cx="9905999" cy="2413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6337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ABC0710-16A3-D557-6154-DE2A7EB76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importação dos dados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8C3DD13-C881-38A4-87C8-E609791B47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Criação do </a:t>
            </a:r>
            <a:r>
              <a:rPr lang="pt-BR" dirty="0" err="1"/>
              <a:t>bucket</a:t>
            </a:r>
            <a:r>
              <a:rPr lang="pt-BR" dirty="0"/>
              <a:t> </a:t>
            </a:r>
            <a:r>
              <a:rPr lang="pt-BR" dirty="0" err="1"/>
              <a:t>cellphone</a:t>
            </a:r>
            <a:r>
              <a:rPr lang="pt-BR" dirty="0"/>
              <a:t>-data utilizando o serviço </a:t>
            </a:r>
            <a:r>
              <a:rPr lang="pt-BR" dirty="0" err="1"/>
              <a:t>Amazon</a:t>
            </a:r>
            <a:r>
              <a:rPr lang="pt-BR" dirty="0"/>
              <a:t> S3 (</a:t>
            </a:r>
            <a:r>
              <a:rPr lang="pt-BR" dirty="0" err="1"/>
              <a:t>Simple</a:t>
            </a:r>
            <a:r>
              <a:rPr lang="pt-BR" dirty="0"/>
              <a:t> </a:t>
            </a:r>
            <a:r>
              <a:rPr lang="pt-BR" dirty="0" err="1"/>
              <a:t>Storage</a:t>
            </a:r>
            <a:r>
              <a:rPr lang="pt-BR" dirty="0"/>
              <a:t> Service)</a:t>
            </a:r>
          </a:p>
          <a:p>
            <a:endParaRPr lang="pt-BR" dirty="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403678BD-EC32-FF29-6E07-BDDFDA0F9A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329" y="3303395"/>
            <a:ext cx="7161341" cy="3154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4475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E36A9B-A4B5-D8CF-0DE2-84FA42C60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importação dos dados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2526E6E-4497-8ED4-057D-602132D822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Criação de um </a:t>
            </a:r>
            <a:r>
              <a:rPr lang="pt-BR" dirty="0" err="1"/>
              <a:t>bucket</a:t>
            </a:r>
            <a:r>
              <a:rPr lang="pt-BR" dirty="0"/>
              <a:t> para importação do </a:t>
            </a:r>
            <a:r>
              <a:rPr lang="pt-BR" dirty="0" err="1"/>
              <a:t>dataset</a:t>
            </a:r>
            <a:r>
              <a:rPr lang="pt-BR" dirty="0"/>
              <a:t> de treino extensão .</a:t>
            </a:r>
            <a:r>
              <a:rPr lang="pt-BR" dirty="0" err="1"/>
              <a:t>csv</a:t>
            </a:r>
            <a:r>
              <a:rPr lang="pt-BR" dirty="0"/>
              <a:t> com nome </a:t>
            </a:r>
            <a:r>
              <a:rPr lang="pt-BR" dirty="0" err="1"/>
              <a:t>train_data</a:t>
            </a:r>
            <a:r>
              <a:rPr lang="pt-BR" dirty="0"/>
              <a:t> e outro </a:t>
            </a:r>
            <a:r>
              <a:rPr lang="pt-BR" dirty="0" err="1"/>
              <a:t>bucket</a:t>
            </a:r>
            <a:r>
              <a:rPr lang="pt-BR" dirty="0"/>
              <a:t>  para armazenar o </a:t>
            </a:r>
            <a:r>
              <a:rPr lang="pt-BR" dirty="0" err="1"/>
              <a:t>dataset</a:t>
            </a:r>
            <a:r>
              <a:rPr lang="pt-BR" dirty="0"/>
              <a:t> de treino convertido na extensão .parquet como nome </a:t>
            </a:r>
            <a:r>
              <a:rPr lang="pt-BR" dirty="0" err="1"/>
              <a:t>target_data</a:t>
            </a:r>
            <a:r>
              <a:rPr lang="pt-BR" dirty="0"/>
              <a:t>;</a:t>
            </a:r>
          </a:p>
          <a:p>
            <a:r>
              <a:rPr lang="pt-BR" dirty="0"/>
              <a:t>A sequência de criação de </a:t>
            </a:r>
            <a:r>
              <a:rPr lang="pt-BR" dirty="0" err="1"/>
              <a:t>buckets</a:t>
            </a:r>
            <a:r>
              <a:rPr lang="pt-BR" dirty="0"/>
              <a:t> foram criadas também para os </a:t>
            </a:r>
            <a:r>
              <a:rPr lang="pt-BR" dirty="0" err="1"/>
              <a:t>datasets</a:t>
            </a:r>
            <a:r>
              <a:rPr lang="pt-BR" dirty="0"/>
              <a:t> de teste.</a:t>
            </a:r>
          </a:p>
          <a:p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9BC3B3B-58C9-3262-265B-BEAB9A9E6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8614" y="4702334"/>
            <a:ext cx="6854771" cy="1972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0264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3B5329-92F0-527F-56A4-8AC9EB934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Conversão dos </a:t>
            </a:r>
            <a:r>
              <a:rPr lang="pt-BR" dirty="0" err="1"/>
              <a:t>datasets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B5BC95E-83C6-F701-8641-2923A335DC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Utilizando o serviço AWS </a:t>
            </a:r>
            <a:r>
              <a:rPr lang="pt-BR" dirty="0" err="1"/>
              <a:t>Glue</a:t>
            </a:r>
            <a:r>
              <a:rPr lang="pt-BR" dirty="0"/>
              <a:t> (</a:t>
            </a:r>
            <a:r>
              <a:rPr lang="pt-BR" dirty="0" err="1"/>
              <a:t>Serverless</a:t>
            </a:r>
            <a:r>
              <a:rPr lang="pt-BR" dirty="0"/>
              <a:t> data </a:t>
            </a:r>
            <a:r>
              <a:rPr lang="pt-BR" dirty="0" err="1"/>
              <a:t>integration</a:t>
            </a:r>
            <a:r>
              <a:rPr lang="pt-BR" dirty="0"/>
              <a:t>) para converter os </a:t>
            </a:r>
            <a:r>
              <a:rPr lang="pt-BR" dirty="0" err="1"/>
              <a:t>datasets</a:t>
            </a:r>
            <a:r>
              <a:rPr lang="pt-BR" dirty="0"/>
              <a:t> de treino e teste de extensão .</a:t>
            </a:r>
            <a:r>
              <a:rPr lang="pt-BR" dirty="0" err="1"/>
              <a:t>csv</a:t>
            </a:r>
            <a:r>
              <a:rPr lang="pt-BR" dirty="0"/>
              <a:t> para .parquet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BF8E806B-F069-2AC9-5B8E-322449659A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334" y="3502148"/>
            <a:ext cx="8229331" cy="728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0439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513325-7D31-753D-048A-228212A6C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Conversão dos </a:t>
            </a:r>
            <a:r>
              <a:rPr lang="pt-BR" dirty="0" err="1"/>
              <a:t>datasets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F40E303-B9D2-D3D7-124B-0BF3C16BB1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pt-BR" dirty="0"/>
              <a:t>Recursos do AWS </a:t>
            </a:r>
            <a:r>
              <a:rPr lang="pt-BR" dirty="0" err="1"/>
              <a:t>Glue</a:t>
            </a:r>
            <a:r>
              <a:rPr lang="pt-BR" dirty="0"/>
              <a:t> utilizados:</a:t>
            </a:r>
          </a:p>
          <a:p>
            <a:r>
              <a:rPr lang="pt-BR" dirty="0"/>
              <a:t>Data </a:t>
            </a:r>
            <a:r>
              <a:rPr lang="pt-BR" dirty="0" err="1"/>
              <a:t>Catalog</a:t>
            </a:r>
            <a:r>
              <a:rPr lang="pt-BR" dirty="0"/>
              <a:t>: Armazenamento de metadados persistentes no </a:t>
            </a:r>
            <a:r>
              <a:rPr lang="pt-BR" dirty="0" err="1"/>
              <a:t>Glue</a:t>
            </a:r>
            <a:r>
              <a:rPr lang="pt-BR" dirty="0"/>
              <a:t>;</a:t>
            </a:r>
          </a:p>
          <a:p>
            <a:r>
              <a:rPr lang="pt-BR" dirty="0" err="1"/>
              <a:t>Database</a:t>
            </a:r>
            <a:r>
              <a:rPr lang="pt-BR" dirty="0"/>
              <a:t>: Grupo lógico de definição de </a:t>
            </a:r>
            <a:r>
              <a:rPr lang="pt-BR" dirty="0" err="1"/>
              <a:t>tables</a:t>
            </a:r>
            <a:r>
              <a:rPr lang="pt-BR" dirty="0"/>
              <a:t>;</a:t>
            </a:r>
          </a:p>
          <a:p>
            <a:r>
              <a:rPr lang="pt-BR" dirty="0" err="1"/>
              <a:t>Table</a:t>
            </a:r>
            <a:r>
              <a:rPr lang="pt-BR" dirty="0"/>
              <a:t>: </a:t>
            </a:r>
            <a:r>
              <a:rPr lang="pt-BR" dirty="0" err="1"/>
              <a:t>Schema</a:t>
            </a:r>
            <a:r>
              <a:rPr lang="pt-BR" dirty="0"/>
              <a:t> da base de dados;</a:t>
            </a:r>
          </a:p>
          <a:p>
            <a:r>
              <a:rPr lang="pt-BR" dirty="0" err="1"/>
              <a:t>Crawler</a:t>
            </a:r>
            <a:r>
              <a:rPr lang="pt-BR" dirty="0"/>
              <a:t>: Recurso que se conecta a base de dados, determina o </a:t>
            </a:r>
            <a:r>
              <a:rPr lang="pt-BR" dirty="0" err="1"/>
              <a:t>schema</a:t>
            </a:r>
            <a:r>
              <a:rPr lang="pt-BR" dirty="0"/>
              <a:t> usando classificadores e grava os metadados no Data </a:t>
            </a:r>
            <a:r>
              <a:rPr lang="pt-BR" dirty="0" err="1"/>
              <a:t>Catalog</a:t>
            </a:r>
            <a:r>
              <a:rPr lang="pt-BR" dirty="0"/>
              <a:t>;</a:t>
            </a:r>
          </a:p>
          <a:p>
            <a:r>
              <a:rPr lang="pt-BR" dirty="0" err="1"/>
              <a:t>Job</a:t>
            </a:r>
            <a:r>
              <a:rPr lang="pt-BR" dirty="0"/>
              <a:t>: Definição do ETL (</a:t>
            </a:r>
            <a:r>
              <a:rPr lang="pt-BR" dirty="0" err="1"/>
              <a:t>extract</a:t>
            </a:r>
            <a:r>
              <a:rPr lang="pt-BR" dirty="0"/>
              <a:t>, </a:t>
            </a:r>
            <a:r>
              <a:rPr lang="pt-BR" dirty="0" err="1"/>
              <a:t>transform</a:t>
            </a:r>
            <a:r>
              <a:rPr lang="pt-BR" dirty="0"/>
              <a:t> </a:t>
            </a:r>
            <a:r>
              <a:rPr lang="pt-BR" dirty="0" err="1"/>
              <a:t>and</a:t>
            </a:r>
            <a:r>
              <a:rPr lang="pt-BR" dirty="0"/>
              <a:t> </a:t>
            </a:r>
            <a:r>
              <a:rPr lang="pt-BR" dirty="0" err="1"/>
              <a:t>load</a:t>
            </a:r>
            <a:r>
              <a:rPr lang="pt-BR" dirty="0"/>
              <a:t>).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726802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FC2013-0D49-0C19-5C2B-68325D7C9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Conversão dos </a:t>
            </a:r>
            <a:r>
              <a:rPr lang="pt-BR" dirty="0" err="1"/>
              <a:t>datasets</a:t>
            </a:r>
            <a:r>
              <a:rPr lang="pt-BR" dirty="0"/>
              <a:t> (workflow)</a:t>
            </a:r>
          </a:p>
        </p:txBody>
      </p:sp>
      <p:pic>
        <p:nvPicPr>
          <p:cNvPr id="5" name="Espaço Reservado para Conteúdo 4" descr="Diagrama&#10;&#10;Descrição gerada automaticamente">
            <a:extLst>
              <a:ext uri="{FF2B5EF4-FFF2-40B4-BE49-F238E27FC236}">
                <a16:creationId xmlns:a16="http://schemas.microsoft.com/office/drawing/2014/main" id="{5C8028A8-F893-C563-9F98-2719904549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1413" y="1769656"/>
            <a:ext cx="9296128" cy="4183258"/>
          </a:xfrm>
        </p:spPr>
      </p:pic>
    </p:spTree>
    <p:extLst>
      <p:ext uri="{BB962C8B-B14F-4D97-AF65-F5344CB8AC3E}">
        <p14:creationId xmlns:p14="http://schemas.microsoft.com/office/powerpoint/2010/main" val="15338645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ACB784-B6AC-4AFC-8E2B-2E55759A1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Datasets</a:t>
            </a:r>
            <a:r>
              <a:rPr lang="pt-BR" dirty="0"/>
              <a:t> .</a:t>
            </a:r>
            <a:r>
              <a:rPr lang="pt-BR" dirty="0" err="1"/>
              <a:t>csv</a:t>
            </a:r>
            <a:r>
              <a:rPr lang="pt-BR" dirty="0"/>
              <a:t> e .parquet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D7617D6-F734-BBD6-FDA0-3E4EA050DD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Observamos que depois da conversão os </a:t>
            </a:r>
            <a:r>
              <a:rPr lang="pt-BR" dirty="0" err="1"/>
              <a:t>datasets</a:t>
            </a:r>
            <a:r>
              <a:rPr lang="pt-BR" dirty="0"/>
              <a:t> .parquet ocupam menos espaço de armazenamento. 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5CC9997-31F7-8D26-CA57-148C603F54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082" y="3286232"/>
            <a:ext cx="10078657" cy="285536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5479AA90-3565-9A0A-AFD3-8514739F83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081" y="3614067"/>
            <a:ext cx="10078621" cy="285535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CC4BFB9A-6313-00FE-0AFE-643D82EEB6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5081" y="4412784"/>
            <a:ext cx="10078586" cy="285534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EAFE3574-D8D5-B49C-507C-8E09FDB974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5081" y="4781603"/>
            <a:ext cx="10078586" cy="285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16413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o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Circuito</Template>
  <TotalTime>1093</TotalTime>
  <Words>926</Words>
  <Application>Microsoft Macintosh PowerPoint</Application>
  <PresentationFormat>Widescreen</PresentationFormat>
  <Paragraphs>82</Paragraphs>
  <Slides>26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26</vt:i4>
      </vt:variant>
    </vt:vector>
  </HeadingPairs>
  <TitlesOfParts>
    <vt:vector size="29" baseType="lpstr">
      <vt:lpstr>Arial</vt:lpstr>
      <vt:lpstr>Tw Cen MT</vt:lpstr>
      <vt:lpstr>Circuito</vt:lpstr>
      <vt:lpstr>Projeto integrador módulo ii Machine Learning</vt:lpstr>
      <vt:lpstr>Base de dados classificação</vt:lpstr>
      <vt:lpstr>Dicionário de dados</vt:lpstr>
      <vt:lpstr>importação dos dados</vt:lpstr>
      <vt:lpstr>importação dos dados</vt:lpstr>
      <vt:lpstr>Conversão dos datasets</vt:lpstr>
      <vt:lpstr>Conversão dos datasets</vt:lpstr>
      <vt:lpstr>Conversão dos datasets (workflow)</vt:lpstr>
      <vt:lpstr>Datasets .csv e .parquet</vt:lpstr>
      <vt:lpstr>amazon sagemaker</vt:lpstr>
      <vt:lpstr>Importação de bibliotecas</vt:lpstr>
      <vt:lpstr>Carregamento dos datasets</vt:lpstr>
      <vt:lpstr>Análise exploratória dos dados</vt:lpstr>
      <vt:lpstr>Mapa de calor com correlações</vt:lpstr>
      <vt:lpstr>Mapa de calor com correlações</vt:lpstr>
      <vt:lpstr>Verificando correlação</vt:lpstr>
      <vt:lpstr>Aplicação de Modelos não supervisionados Elbow Method</vt:lpstr>
      <vt:lpstr>K-Means</vt:lpstr>
      <vt:lpstr>Silhouette analysis</vt:lpstr>
      <vt:lpstr>Silhouette analysis</vt:lpstr>
      <vt:lpstr>Db scan</vt:lpstr>
      <vt:lpstr>Performance: dados não tratados</vt:lpstr>
      <vt:lpstr>Performance de dados tratados</vt:lpstr>
      <vt:lpstr>Curva de aprendizado (learning curve) – dados não tratados</vt:lpstr>
      <vt:lpstr>Curva de aprendizado (learning curve)</vt:lpstr>
      <vt:lpstr>Curva de aprendizado (learning curve)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</dc:title>
  <dc:creator>Brugnaro, Marcos Rodrigues</dc:creator>
  <cp:lastModifiedBy>Brugnaro, Marcos Rodrigues</cp:lastModifiedBy>
  <cp:revision>7</cp:revision>
  <dcterms:created xsi:type="dcterms:W3CDTF">2023-02-12T13:48:03Z</dcterms:created>
  <dcterms:modified xsi:type="dcterms:W3CDTF">2023-02-21T20:06:23Z</dcterms:modified>
</cp:coreProperties>
</file>